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1" r:id="rId2"/>
    <p:sldId id="256" r:id="rId3"/>
    <p:sldId id="269" r:id="rId4"/>
    <p:sldId id="270" r:id="rId5"/>
    <p:sldId id="267" r:id="rId6"/>
    <p:sldId id="263" r:id="rId7"/>
    <p:sldId id="266" r:id="rId8"/>
    <p:sldId id="264" r:id="rId9"/>
    <p:sldId id="27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4" autoAdjust="0"/>
    <p:restoredTop sz="77979" autoAdjust="0"/>
  </p:normalViewPr>
  <p:slideViewPr>
    <p:cSldViewPr snapToGrid="0">
      <p:cViewPr varScale="1">
        <p:scale>
          <a:sx n="60" d="100"/>
          <a:sy n="60" d="100"/>
        </p:scale>
        <p:origin x="119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041C7D-3D77-4766-BFA2-098DA5C04552}" type="datetimeFigureOut">
              <a:rPr lang="en-GB" smtClean="0"/>
              <a:t>17/12/2019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CCD356-7BB6-4C35-9D91-253EA2479861}" type="slidenum">
              <a:rPr lang="en-GB" smtClean="0"/>
              <a:t>‹#›</a:t>
            </a:fld>
            <a:endParaRPr lang="en-GB"/>
          </a:p>
        </p:txBody>
      </p:sp>
    </p:spTree>
    <p:extLst>
      <p:ext uri="{BB962C8B-B14F-4D97-AF65-F5344CB8AC3E}">
        <p14:creationId xmlns:p14="http://schemas.microsoft.com/office/powerpoint/2010/main" val="3758137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Discuss with children how we use energy to do everything we do, from cooking our favourite meal to sending astronauts into space -- energy is the power to do it all. We use energy sources to generate the electricity we need for heating and cooling our homes, lighting office buildings, driving vehicles, and manufacturing the products we rely on in our daily lives. Recap from the Introduction of activity 5 that fossil</a:t>
            </a:r>
            <a:r>
              <a:rPr lang="en-GB" sz="1200" kern="1200" baseline="0" dirty="0">
                <a:solidFill>
                  <a:schemeClr val="tx1"/>
                </a:solidFill>
                <a:effectLst/>
                <a:latin typeface="+mn-lt"/>
                <a:ea typeface="+mn-ea"/>
                <a:cs typeface="+mn-cs"/>
              </a:rPr>
              <a:t> fuels, such as natural gas, oil and coal, can be burned to provide us with </a:t>
            </a:r>
            <a:r>
              <a:rPr lang="en-GB" sz="1200" b="0" i="0" u="none" strike="noStrike" kern="1200" dirty="0">
                <a:solidFill>
                  <a:schemeClr val="tx1"/>
                </a:solidFill>
                <a:effectLst/>
                <a:latin typeface="+mn-lt"/>
                <a:ea typeface="+mn-ea"/>
                <a:cs typeface="+mn-cs"/>
              </a:rPr>
              <a:t>light and heat, or to create other energy, such as electricity.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Discuss how fossil fuels </a:t>
            </a:r>
            <a:r>
              <a:rPr lang="en-GB" sz="1200" kern="1200" dirty="0">
                <a:solidFill>
                  <a:schemeClr val="tx1"/>
                </a:solidFill>
                <a:effectLst/>
                <a:latin typeface="+mn-lt"/>
                <a:ea typeface="+mn-ea"/>
                <a:cs typeface="+mn-cs"/>
              </a:rPr>
              <a:t>are formed when prehistoric plants and animals died and were gradually buried by layers of soil. Remind</a:t>
            </a:r>
            <a:r>
              <a:rPr lang="en-GB" sz="1200" kern="1200" baseline="0" dirty="0">
                <a:solidFill>
                  <a:schemeClr val="tx1"/>
                </a:solidFill>
                <a:effectLst/>
                <a:latin typeface="+mn-lt"/>
                <a:ea typeface="+mn-ea"/>
                <a:cs typeface="+mn-cs"/>
              </a:rPr>
              <a:t> children that fossil fuels will eventually run out and so are known as non-renewable forms of energy as they can not be replaced. Children should suggest that we need to find alternative, renewable forms of energy to enable us to have a more sustainable future.</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3</a:t>
            </a:fld>
            <a:endParaRPr lang="en-GB"/>
          </a:p>
        </p:txBody>
      </p:sp>
    </p:spTree>
    <p:extLst>
      <p:ext uri="{BB962C8B-B14F-4D97-AF65-F5344CB8AC3E}">
        <p14:creationId xmlns:p14="http://schemas.microsoft.com/office/powerpoint/2010/main" val="1706017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Discuss how it is important that we find new, environmentally friendly, sources of fuel for things like heating and making electricity. </a:t>
            </a:r>
          </a:p>
          <a:p>
            <a:r>
              <a:rPr lang="en-GB" sz="1200" kern="1200" dirty="0">
                <a:solidFill>
                  <a:schemeClr val="tx1"/>
                </a:solidFill>
                <a:effectLst/>
                <a:latin typeface="+mn-lt"/>
                <a:ea typeface="+mn-ea"/>
                <a:cs typeface="+mn-cs"/>
              </a:rPr>
              <a:t>Focus the discussion on how the population of the world is increasing, so to ensure that there will be enough energy for future generations, it is important to consider the ‘sustainability’ of the sources we use.</a:t>
            </a:r>
          </a:p>
          <a:p>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4</a:t>
            </a:fld>
            <a:endParaRPr lang="en-GB"/>
          </a:p>
        </p:txBody>
      </p:sp>
    </p:spTree>
    <p:extLst>
      <p:ext uri="{BB962C8B-B14F-4D97-AF65-F5344CB8AC3E}">
        <p14:creationId xmlns:p14="http://schemas.microsoft.com/office/powerpoint/2010/main" val="3643212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Discuss how renewable energy comes from natural sources or processes that we can reproduce and use over and over again. It is important that we understand how our energy choices and decisions impact our Earth and that we consider the ‘sustainability’ of the sources of energy we use in our daily lives.</a:t>
            </a:r>
          </a:p>
          <a:p>
            <a:pPr fontAlgn="base"/>
            <a:r>
              <a:rPr lang="en-GB" sz="1200" kern="1200" dirty="0">
                <a:solidFill>
                  <a:schemeClr val="tx1"/>
                </a:solidFill>
                <a:effectLst/>
                <a:latin typeface="+mn-lt"/>
                <a:ea typeface="+mn-ea"/>
                <a:cs typeface="+mn-cs"/>
              </a:rPr>
              <a:t>Examples shown on the slide are solar (from the sun), wind, water (hydropower), geothermal (from the heat of the earth) and biomass (from living materials such as plants).</a:t>
            </a: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5</a:t>
            </a:fld>
            <a:endParaRPr lang="en-GB"/>
          </a:p>
        </p:txBody>
      </p:sp>
    </p:spTree>
    <p:extLst>
      <p:ext uri="{BB962C8B-B14F-4D97-AF65-F5344CB8AC3E}">
        <p14:creationId xmlns:p14="http://schemas.microsoft.com/office/powerpoint/2010/main" val="3153253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6</a:t>
            </a:fld>
            <a:endParaRPr lang="en-GB"/>
          </a:p>
        </p:txBody>
      </p:sp>
    </p:spTree>
    <p:extLst>
      <p:ext uri="{BB962C8B-B14F-4D97-AF65-F5344CB8AC3E}">
        <p14:creationId xmlns:p14="http://schemas.microsoft.com/office/powerpoint/2010/main" val="2971138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It</a:t>
            </a:r>
            <a:r>
              <a:rPr lang="en-GB" sz="1200" b="0" i="0" u="none" strike="noStrike" kern="1200" baseline="0" dirty="0">
                <a:solidFill>
                  <a:schemeClr val="tx1"/>
                </a:solidFill>
                <a:effectLst/>
                <a:latin typeface="+mn-lt"/>
                <a:ea typeface="+mn-ea"/>
                <a:cs typeface="+mn-cs"/>
              </a:rPr>
              <a:t> might be interesting for children to know that a temperature of </a:t>
            </a:r>
            <a:r>
              <a:rPr lang="en-GB" sz="1200" b="0" i="0" u="none" strike="noStrike" kern="1200" dirty="0">
                <a:solidFill>
                  <a:schemeClr val="tx1"/>
                </a:solidFill>
                <a:effectLst/>
                <a:latin typeface="+mn-lt"/>
                <a:ea typeface="+mn-ea"/>
                <a:cs typeface="+mn-cs"/>
              </a:rPr>
              <a:t>37°C</a:t>
            </a:r>
            <a:r>
              <a:rPr lang="en-GB" sz="1200" b="0" i="0" u="none" strike="noStrike" kern="1200" baseline="0" dirty="0">
                <a:solidFill>
                  <a:schemeClr val="tx1"/>
                </a:solidFill>
                <a:effectLst/>
                <a:latin typeface="+mn-lt"/>
                <a:ea typeface="+mn-ea"/>
                <a:cs typeface="+mn-cs"/>
              </a:rPr>
              <a:t> </a:t>
            </a:r>
            <a:r>
              <a:rPr lang="en-GB" sz="1200" b="0" i="0" u="none" strike="noStrike" kern="1200" dirty="0">
                <a:solidFill>
                  <a:schemeClr val="tx1"/>
                </a:solidFill>
                <a:effectLst/>
                <a:latin typeface="+mn-lt"/>
                <a:ea typeface="+mn-ea"/>
                <a:cs typeface="+mn-cs"/>
              </a:rPr>
              <a:t>is very close to that of a cow (38.5°C)! This digestion</a:t>
            </a:r>
            <a:r>
              <a:rPr lang="en-GB" sz="1200" b="0" i="0" u="none" strike="noStrike" kern="1200" baseline="0" dirty="0">
                <a:solidFill>
                  <a:schemeClr val="tx1"/>
                </a:solidFill>
                <a:effectLst/>
                <a:latin typeface="+mn-lt"/>
                <a:ea typeface="+mn-ea"/>
                <a:cs typeface="+mn-cs"/>
              </a:rPr>
              <a:t> tank’s</a:t>
            </a:r>
            <a:r>
              <a:rPr lang="en-GB" sz="1200" b="0" i="0" u="none" strike="noStrike" kern="1200" dirty="0">
                <a:solidFill>
                  <a:schemeClr val="tx1"/>
                </a:solidFill>
                <a:effectLst/>
                <a:latin typeface="+mn-lt"/>
                <a:ea typeface="+mn-ea"/>
                <a:cs typeface="+mn-cs"/>
              </a:rPr>
              <a:t> “food” is plant materials and the process of breaking the material down produce</a:t>
            </a:r>
            <a:r>
              <a:rPr lang="en-GB" sz="1200" b="0" i="0" u="none" strike="noStrike" kern="1200" baseline="0" dirty="0">
                <a:solidFill>
                  <a:schemeClr val="tx1"/>
                </a:solidFill>
                <a:effectLst/>
                <a:latin typeface="+mn-lt"/>
                <a:ea typeface="+mn-ea"/>
                <a:cs typeface="+mn-cs"/>
              </a:rPr>
              <a:t> natural</a:t>
            </a:r>
            <a:r>
              <a:rPr lang="en-GB" sz="1200" b="0" i="0" u="none" strike="noStrike" kern="1200" dirty="0">
                <a:solidFill>
                  <a:schemeClr val="tx1"/>
                </a:solidFill>
                <a:effectLst/>
                <a:latin typeface="+mn-lt"/>
                <a:ea typeface="+mn-ea"/>
                <a:cs typeface="+mn-cs"/>
              </a:rPr>
              <a:t> gas that is</a:t>
            </a:r>
            <a:r>
              <a:rPr lang="en-GB" sz="1200" b="0" i="0" u="none" strike="noStrike" kern="1200" baseline="0" dirty="0">
                <a:solidFill>
                  <a:schemeClr val="tx1"/>
                </a:solidFill>
                <a:effectLst/>
                <a:latin typeface="+mn-lt"/>
                <a:ea typeface="+mn-ea"/>
                <a:cs typeface="+mn-cs"/>
              </a:rPr>
              <a:t> useful to us. There is a similarity in that c</a:t>
            </a:r>
            <a:r>
              <a:rPr lang="en-GB" sz="1200" b="0" i="0" u="none" strike="noStrike" kern="1200" dirty="0">
                <a:solidFill>
                  <a:schemeClr val="tx1"/>
                </a:solidFill>
                <a:effectLst/>
                <a:latin typeface="+mn-lt"/>
                <a:ea typeface="+mn-ea"/>
                <a:cs typeface="+mn-cs"/>
              </a:rPr>
              <a:t>ows eat or ‘digest’ plants too and are one of the largest contributors to methane gas emissions, hence, one of the reasons there is a move towards reducing meat in our diets</a:t>
            </a:r>
            <a:r>
              <a:rPr lang="en-GB" sz="1200" b="0" i="0" u="none" strike="noStrike" kern="1200" baseline="0" dirty="0">
                <a:solidFill>
                  <a:schemeClr val="tx1"/>
                </a:solidFill>
                <a:effectLst/>
                <a:latin typeface="+mn-lt"/>
                <a:ea typeface="+mn-ea"/>
                <a:cs typeface="+mn-cs"/>
              </a:rPr>
              <a:t> – as linked to the previous activity looking for more sustainable sources of food.</a:t>
            </a:r>
            <a:r>
              <a:rPr lang="en-GB" sz="1200" b="0" i="0" u="none" strike="noStrike"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7</a:t>
            </a:fld>
            <a:endParaRPr lang="en-GB"/>
          </a:p>
        </p:txBody>
      </p:sp>
    </p:spTree>
    <p:extLst>
      <p:ext uri="{BB962C8B-B14F-4D97-AF65-F5344CB8AC3E}">
        <p14:creationId xmlns:p14="http://schemas.microsoft.com/office/powerpoint/2010/main" val="1123461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a:t>
            </a:r>
            <a:r>
              <a:rPr lang="en-GB" baseline="0" dirty="0"/>
              <a:t> Thomas Swan, the</a:t>
            </a:r>
            <a:r>
              <a:rPr lang="en-GB" dirty="0"/>
              <a:t> commissioning of the special tanks – called the “Anaerobic Digestion facility” was a major step forward in their sustainability journey. It is capable of supplying 100% of their electricity requirements for manufacturing, but unfortunately during 2016 the plant had some significant technical issues that resulted in only 25% of our electricity being sourced from it. Since</a:t>
            </a:r>
            <a:r>
              <a:rPr lang="en-GB" baseline="0" dirty="0"/>
              <a:t> then, t</a:t>
            </a:r>
            <a:r>
              <a:rPr lang="en-GB" dirty="0"/>
              <a:t>he owners of the plant</a:t>
            </a:r>
            <a:r>
              <a:rPr lang="en-GB" baseline="0" dirty="0"/>
              <a:t> </a:t>
            </a:r>
            <a:r>
              <a:rPr lang="en-GB" dirty="0"/>
              <a:t>are working on these issues and their aim is still to achieve 100% renewable energy supply on site.</a:t>
            </a:r>
          </a:p>
          <a:p>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8</a:t>
            </a:fld>
            <a:endParaRPr lang="en-GB"/>
          </a:p>
        </p:txBody>
      </p:sp>
    </p:spTree>
    <p:extLst>
      <p:ext uri="{BB962C8B-B14F-4D97-AF65-F5344CB8AC3E}">
        <p14:creationId xmlns:p14="http://schemas.microsoft.com/office/powerpoint/2010/main" val="634521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17A97E91-CFD5-4DD7-9CE6-8E9D755290C4}"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1813503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A97E91-CFD5-4DD7-9CE6-8E9D755290C4}"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22824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A97E91-CFD5-4DD7-9CE6-8E9D755290C4}"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378175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17A97E91-CFD5-4DD7-9CE6-8E9D755290C4}"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4033389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17A97E91-CFD5-4DD7-9CE6-8E9D755290C4}" type="datetimeFigureOut">
              <a:rPr lang="en-GB" smtClean="0"/>
              <a:t>17/12/2019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362779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7A97E91-CFD5-4DD7-9CE6-8E9D755290C4}" type="datetimeFigureOut">
              <a:rPr lang="en-GB" smtClean="0"/>
              <a:t>17/12/2019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1597517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A97E91-CFD5-4DD7-9CE6-8E9D755290C4}" type="datetimeFigureOut">
              <a:rPr lang="en-GB" smtClean="0"/>
              <a:t>17/12/2019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72324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A97E91-CFD5-4DD7-9CE6-8E9D755290C4}" type="datetimeFigureOut">
              <a:rPr lang="en-GB" smtClean="0"/>
              <a:t>17/12/2019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2207296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97E91-CFD5-4DD7-9CE6-8E9D755290C4}" type="datetimeFigureOut">
              <a:rPr lang="en-GB" smtClean="0"/>
              <a:t>17/12/2019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2165000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A97E91-CFD5-4DD7-9CE6-8E9D755290C4}" type="datetimeFigureOut">
              <a:rPr lang="en-GB" smtClean="0"/>
              <a:t>17/12/2019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3406091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17A97E91-CFD5-4DD7-9CE6-8E9D755290C4}" type="datetimeFigureOut">
              <a:rPr lang="en-GB" smtClean="0"/>
              <a:t>17/12/2019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4158976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97E91-CFD5-4DD7-9CE6-8E9D755290C4}" type="datetimeFigureOut">
              <a:rPr lang="en-GB" smtClean="0"/>
              <a:t>17/12/2019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39A50-AA3D-4A4B-92FA-83FB8F071434}" type="slidenum">
              <a:rPr lang="en-GB" smtClean="0"/>
              <a:t>‹#›</a:t>
            </a:fld>
            <a:endParaRPr lang="en-GB"/>
          </a:p>
        </p:txBody>
      </p:sp>
    </p:spTree>
    <p:extLst>
      <p:ext uri="{BB962C8B-B14F-4D97-AF65-F5344CB8AC3E}">
        <p14:creationId xmlns:p14="http://schemas.microsoft.com/office/powerpoint/2010/main" val="3198471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hyperlink" Target="http://www.roughguidetogas.org.uk/find1.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www.ciec.org.uk/"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202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0654" y="900690"/>
            <a:ext cx="9144000" cy="2387600"/>
          </a:xfrm>
        </p:spPr>
        <p:txBody>
          <a:bodyPr>
            <a:normAutofit fontScale="90000"/>
          </a:bodyPr>
          <a:lstStyle/>
          <a:p>
            <a:pPr lvl="0"/>
            <a:r>
              <a:rPr lang="en-GB" dirty="0"/>
              <a:t>Sustainable sources of energy – which plant material?</a:t>
            </a:r>
          </a:p>
        </p:txBody>
      </p:sp>
    </p:spTree>
    <p:extLst>
      <p:ext uri="{BB962C8B-B14F-4D97-AF65-F5344CB8AC3E}">
        <p14:creationId xmlns:p14="http://schemas.microsoft.com/office/powerpoint/2010/main" val="4089986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90913" y="789884"/>
            <a:ext cx="4468984" cy="3416320"/>
          </a:xfrm>
          <a:prstGeom prst="rect">
            <a:avLst/>
          </a:prstGeom>
        </p:spPr>
        <p:txBody>
          <a:bodyPr wrap="square">
            <a:spAutoFit/>
          </a:bodyPr>
          <a:lstStyle/>
          <a:p>
            <a:r>
              <a:rPr lang="en-GB" sz="2400" dirty="0">
                <a:ea typeface="Calibri" panose="020F0502020204030204" pitchFamily="34" charset="0"/>
              </a:rPr>
              <a:t>What are </a:t>
            </a:r>
            <a:r>
              <a:rPr lang="en-GB" sz="2400" b="1" dirty="0">
                <a:ea typeface="Calibri" panose="020F0502020204030204" pitchFamily="34" charset="0"/>
              </a:rPr>
              <a:t>fossil fuels</a:t>
            </a:r>
            <a:r>
              <a:rPr lang="en-GB" sz="2400" dirty="0">
                <a:ea typeface="Calibri" panose="020F0502020204030204" pitchFamily="34" charset="0"/>
              </a:rPr>
              <a:t>?</a:t>
            </a:r>
          </a:p>
          <a:p>
            <a:endParaRPr lang="en-GB" sz="2400" dirty="0">
              <a:ea typeface="Calibri" panose="020F0502020204030204" pitchFamily="34" charset="0"/>
            </a:endParaRPr>
          </a:p>
          <a:p>
            <a:r>
              <a:rPr lang="en-GB" sz="2400" dirty="0">
                <a:ea typeface="Calibri" panose="020F0502020204030204" pitchFamily="34" charset="0"/>
              </a:rPr>
              <a:t>Why are they important to us?</a:t>
            </a:r>
          </a:p>
          <a:p>
            <a:endParaRPr lang="en-GB" sz="2400" dirty="0">
              <a:ea typeface="Calibri" panose="020F0502020204030204" pitchFamily="34" charset="0"/>
            </a:endParaRPr>
          </a:p>
          <a:p>
            <a:r>
              <a:rPr lang="en-GB" sz="2400" dirty="0">
                <a:ea typeface="Calibri" panose="020F0502020204030204" pitchFamily="34" charset="0"/>
              </a:rPr>
              <a:t>Look at the first three slides of this slide show link:</a:t>
            </a:r>
          </a:p>
          <a:p>
            <a:endParaRPr lang="en-GB" sz="2400" dirty="0">
              <a:ea typeface="Calibri" panose="020F0502020204030204" pitchFamily="34" charset="0"/>
            </a:endParaRPr>
          </a:p>
          <a:p>
            <a:r>
              <a:rPr lang="en-GB" sz="2400" dirty="0">
                <a:ea typeface="Calibri" panose="020F0502020204030204" pitchFamily="34" charset="0"/>
                <a:hlinkClick r:id="rId4"/>
              </a:rPr>
              <a:t>How fossil fuels are formed</a:t>
            </a:r>
            <a:endParaRPr lang="en-GB" sz="2400" dirty="0">
              <a:ea typeface="Calibri" panose="020F0502020204030204" pitchFamily="34" charset="0"/>
            </a:endParaRPr>
          </a:p>
          <a:p>
            <a:endParaRPr lang="en-GB" sz="2400" dirty="0">
              <a:ea typeface="Calibri" panose="020F0502020204030204" pitchFamily="34" charset="0"/>
            </a:endParaRPr>
          </a:p>
        </p:txBody>
      </p:sp>
      <p:sp>
        <p:nvSpPr>
          <p:cNvPr id="3" name="Rectangle 2"/>
          <p:cNvSpPr/>
          <p:nvPr/>
        </p:nvSpPr>
        <p:spPr>
          <a:xfrm>
            <a:off x="790913" y="5382933"/>
            <a:ext cx="7723589" cy="461665"/>
          </a:xfrm>
          <a:prstGeom prst="rect">
            <a:avLst/>
          </a:prstGeom>
        </p:spPr>
        <p:txBody>
          <a:bodyPr wrap="none">
            <a:spAutoFit/>
          </a:bodyPr>
          <a:lstStyle/>
          <a:p>
            <a:r>
              <a:rPr lang="en-GB" sz="2400" dirty="0">
                <a:latin typeface="Arial" panose="020B0604020202020204" pitchFamily="34" charset="0"/>
                <a:ea typeface="Calibri" panose="020F0502020204030204" pitchFamily="34" charset="0"/>
              </a:rPr>
              <a:t>What </a:t>
            </a:r>
            <a:r>
              <a:rPr lang="en-GB" sz="2400" dirty="0">
                <a:ea typeface="Calibri" panose="020F0502020204030204" pitchFamily="34" charset="0"/>
              </a:rPr>
              <a:t>would</a:t>
            </a:r>
            <a:r>
              <a:rPr lang="en-GB" sz="2400" dirty="0">
                <a:latin typeface="Arial" panose="020B0604020202020204" pitchFamily="34" charset="0"/>
                <a:ea typeface="Calibri" panose="020F0502020204030204" pitchFamily="34" charset="0"/>
              </a:rPr>
              <a:t> happen if . . . . . we ran out of </a:t>
            </a:r>
            <a:r>
              <a:rPr lang="en-GB" sz="2400" b="1" dirty="0">
                <a:latin typeface="Arial" panose="020B0604020202020204" pitchFamily="34" charset="0"/>
                <a:ea typeface="Calibri" panose="020F0502020204030204" pitchFamily="34" charset="0"/>
              </a:rPr>
              <a:t>fossil fuels</a:t>
            </a:r>
            <a:r>
              <a:rPr lang="en-GB" sz="2400" dirty="0">
                <a:latin typeface="Arial" panose="020B0604020202020204" pitchFamily="34" charset="0"/>
                <a:ea typeface="Calibri" panose="020F0502020204030204" pitchFamily="34" charset="0"/>
              </a:rPr>
              <a:t>?</a:t>
            </a:r>
          </a:p>
        </p:txBody>
      </p:sp>
      <p:pic>
        <p:nvPicPr>
          <p:cNvPr id="1026" name="Picture 2" descr="Photo of car on snow covered road"/>
          <p:cNvPicPr>
            <a:picLocks noChangeAspect="1" noChangeArrowheads="1"/>
          </p:cNvPicPr>
          <p:nvPr/>
        </p:nvPicPr>
        <p:blipFill>
          <a:blip r:embed="rId5">
            <a:alphaModFix/>
            <a:extLst>
              <a:ext uri="{BEBA8EAE-BF5A-486C-A8C5-ECC9F3942E4B}">
                <a14:imgProps xmlns:a14="http://schemas.microsoft.com/office/drawing/2010/main">
                  <a14:imgLayer r:embed="rId6">
                    <a14:imgEffect>
                      <a14:backgroundRemoval t="7083" b="100000" l="0" r="99375">
                        <a14:foregroundMark x1="44167" y1="62083" x2="34167" y2="61667"/>
                        <a14:foregroundMark x1="31042" y1="59167" x2="25625" y2="57917"/>
                        <a14:foregroundMark x1="25833" y1="27500" x2="37083" y2="27500"/>
                        <a14:foregroundMark x1="38958" y1="27917" x2="43333" y2="28333"/>
                        <a14:foregroundMark x1="43333" y1="27917" x2="46667" y2="28750"/>
                        <a14:foregroundMark x1="80833" y1="59583" x2="97708" y2="59583"/>
                        <a14:foregroundMark x1="81042" y1="64583" x2="94167" y2="65417"/>
                        <a14:foregroundMark x1="80833" y1="70833" x2="98750" y2="72500"/>
                        <a14:foregroundMark x1="81458" y1="83333" x2="90625" y2="82917"/>
                        <a14:foregroundMark x1="95417" y1="77500" x2="90208" y2="77500"/>
                        <a14:foregroundMark x1="91250" y1="85000" x2="79792" y2="85833"/>
                        <a14:foregroundMark x1="39792" y1="35000" x2="25208" y2="35000"/>
                        <a14:foregroundMark x1="13542" y1="32083" x2="21042" y2="35833"/>
                        <a14:foregroundMark x1="21667" y1="33750" x2="25833" y2="51250"/>
                        <a14:foregroundMark x1="22292" y1="21667" x2="38542" y2="20833"/>
                      </a14:backgroundRemoval>
                    </a14:imgEffect>
                  </a14:imgLayer>
                </a14:imgProps>
              </a:ext>
              <a:ext uri="{28A0092B-C50C-407E-A947-70E740481C1C}">
                <a14:useLocalDpi xmlns:a14="http://schemas.microsoft.com/office/drawing/2010/main" val="0"/>
              </a:ext>
            </a:extLst>
          </a:blip>
          <a:srcRect/>
          <a:stretch>
            <a:fillRect/>
          </a:stretch>
        </p:blipFill>
        <p:spPr bwMode="auto">
          <a:xfrm>
            <a:off x="5482583" y="1015068"/>
            <a:ext cx="5931903" cy="2965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510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997488" y="4909086"/>
            <a:ext cx="7712896" cy="1281633"/>
          </a:xfrm>
          <a:prstGeom prst="rect">
            <a:avLst/>
          </a:prstGeom>
        </p:spPr>
        <p:txBody>
          <a:bodyPr wrap="square">
            <a:spAutoFit/>
          </a:bodyPr>
          <a:lstStyle/>
          <a:p>
            <a:pPr>
              <a:lnSpc>
                <a:spcPct val="107000"/>
              </a:lnSpc>
              <a:spcAft>
                <a:spcPts val="800"/>
              </a:spcAft>
              <a:tabLst>
                <a:tab pos="1019175" algn="l"/>
              </a:tabLst>
            </a:pPr>
            <a:endParaRPr lang="en-GB" dirty="0">
              <a:solidFill>
                <a:srgbClr val="333333"/>
              </a:solidFill>
              <a:ea typeface="Calibri" panose="020F0502020204030204" pitchFamily="34" charset="0"/>
              <a:cs typeface="Times New Roman" panose="02020603050405020304" pitchFamily="18" charset="0"/>
            </a:endParaRPr>
          </a:p>
          <a:p>
            <a:pPr>
              <a:lnSpc>
                <a:spcPct val="107000"/>
              </a:lnSpc>
              <a:spcAft>
                <a:spcPts val="800"/>
              </a:spcAft>
              <a:tabLst>
                <a:tab pos="1019175" algn="l"/>
              </a:tabLst>
            </a:pPr>
            <a:r>
              <a:rPr lang="en-GB" sz="2400" dirty="0">
                <a:ea typeface="Calibri" panose="020F0502020204030204" pitchFamily="34" charset="0"/>
                <a:cs typeface="Times New Roman" panose="02020603050405020304" pitchFamily="18" charset="0"/>
              </a:rPr>
              <a:t>What do you think can be done to reduce the amount of carbon dioxide gas from burning fossil fuels?</a:t>
            </a:r>
          </a:p>
        </p:txBody>
      </p:sp>
      <p:sp>
        <p:nvSpPr>
          <p:cNvPr id="6" name="Rectangle 5"/>
          <p:cNvSpPr/>
          <p:nvPr/>
        </p:nvSpPr>
        <p:spPr>
          <a:xfrm>
            <a:off x="2078376" y="424633"/>
            <a:ext cx="10692245" cy="1380443"/>
          </a:xfrm>
          <a:prstGeom prst="rect">
            <a:avLst/>
          </a:prstGeom>
        </p:spPr>
        <p:txBody>
          <a:bodyPr wrap="square">
            <a:spAutoFit/>
          </a:bodyPr>
          <a:lstStyle/>
          <a:p>
            <a:pPr>
              <a:lnSpc>
                <a:spcPct val="107000"/>
              </a:lnSpc>
              <a:spcAft>
                <a:spcPts val="800"/>
              </a:spcAft>
            </a:pPr>
            <a:r>
              <a:rPr lang="en-GB" sz="2400" dirty="0">
                <a:ea typeface="Calibri" panose="020F0502020204030204" pitchFamily="34" charset="0"/>
                <a:cs typeface="Times New Roman" panose="02020603050405020304" pitchFamily="18" charset="0"/>
              </a:rPr>
              <a:t>Burning fossil fuels to provide us with heating and electricity releases </a:t>
            </a:r>
            <a:br>
              <a:rPr lang="en-GB" sz="2400" dirty="0">
                <a:ea typeface="Calibri" panose="020F0502020204030204" pitchFamily="34" charset="0"/>
                <a:cs typeface="Times New Roman" panose="02020603050405020304" pitchFamily="18" charset="0"/>
              </a:rPr>
            </a:br>
            <a:r>
              <a:rPr lang="en-GB" sz="2400" b="1" dirty="0">
                <a:solidFill>
                  <a:srgbClr val="222222"/>
                </a:solidFill>
                <a:ea typeface="Calibri" panose="020F0502020204030204" pitchFamily="34" charset="0"/>
                <a:cs typeface="Times New Roman" panose="02020603050405020304" pitchFamily="18" charset="0"/>
              </a:rPr>
              <a:t>carbon dioxide</a:t>
            </a:r>
            <a:r>
              <a:rPr lang="en-GB" sz="2400" dirty="0">
                <a:solidFill>
                  <a:srgbClr val="222222"/>
                </a:solidFill>
                <a:ea typeface="Calibri" panose="020F0502020204030204" pitchFamily="34" charset="0"/>
                <a:cs typeface="Times New Roman" panose="02020603050405020304" pitchFamily="18" charset="0"/>
              </a:rPr>
              <a:t> gas into the air.</a:t>
            </a:r>
          </a:p>
          <a:p>
            <a:pPr>
              <a:lnSpc>
                <a:spcPct val="107000"/>
              </a:lnSpc>
              <a:spcAft>
                <a:spcPts val="800"/>
              </a:spcAft>
            </a:pPr>
            <a:r>
              <a:rPr lang="en-GB" sz="2400" dirty="0">
                <a:solidFill>
                  <a:srgbClr val="222222"/>
                </a:solidFill>
                <a:ea typeface="Calibri" panose="020F0502020204030204" pitchFamily="34" charset="0"/>
                <a:cs typeface="Times New Roman" panose="02020603050405020304" pitchFamily="18" charset="0"/>
              </a:rPr>
              <a:t>This can contribute towards </a:t>
            </a:r>
            <a:r>
              <a:rPr lang="en-GB" sz="2400" b="1" dirty="0">
                <a:solidFill>
                  <a:srgbClr val="222222"/>
                </a:solidFill>
                <a:ea typeface="Calibri" panose="020F0502020204030204" pitchFamily="34" charset="0"/>
                <a:cs typeface="Times New Roman" panose="02020603050405020304" pitchFamily="18" charset="0"/>
              </a:rPr>
              <a:t>climate change</a:t>
            </a:r>
            <a:r>
              <a:rPr lang="en-GB" sz="2400" dirty="0">
                <a:solidFill>
                  <a:srgbClr val="222222"/>
                </a:solidFill>
                <a:ea typeface="Calibri" panose="020F0502020204030204" pitchFamily="34" charset="0"/>
                <a:cs typeface="Times New Roman" panose="02020603050405020304" pitchFamily="18" charset="0"/>
              </a:rPr>
              <a:t>. </a:t>
            </a:r>
            <a:endParaRPr lang="en-GB" sz="2400" dirty="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8376" y="2089768"/>
            <a:ext cx="4017624" cy="293288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8065" y="2089768"/>
            <a:ext cx="3856447" cy="2932887"/>
          </a:xfrm>
          <a:prstGeom prst="rect">
            <a:avLst/>
          </a:prstGeom>
        </p:spPr>
      </p:pic>
    </p:spTree>
    <p:extLst>
      <p:ext uri="{BB962C8B-B14F-4D97-AF65-F5344CB8AC3E}">
        <p14:creationId xmlns:p14="http://schemas.microsoft.com/office/powerpoint/2010/main" val="395708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712180" y="833715"/>
            <a:ext cx="9130937" cy="461665"/>
          </a:xfrm>
          <a:prstGeom prst="rect">
            <a:avLst/>
          </a:prstGeom>
        </p:spPr>
        <p:txBody>
          <a:bodyPr wrap="square">
            <a:spAutoFit/>
          </a:bodyPr>
          <a:lstStyle/>
          <a:p>
            <a:r>
              <a:rPr lang="en-GB" sz="2400" dirty="0">
                <a:ea typeface="Calibri" panose="020F0502020204030204" pitchFamily="34" charset="0"/>
              </a:rPr>
              <a:t>Renewable energy – match the names with the meanings.</a:t>
            </a:r>
          </a:p>
        </p:txBody>
      </p:sp>
      <p:graphicFrame>
        <p:nvGraphicFramePr>
          <p:cNvPr id="13" name="Table 12"/>
          <p:cNvGraphicFramePr>
            <a:graphicFrameLocks noGrp="1"/>
          </p:cNvGraphicFramePr>
          <p:nvPr>
            <p:extLst>
              <p:ext uri="{D42A27DB-BD31-4B8C-83A1-F6EECF244321}">
                <p14:modId xmlns:p14="http://schemas.microsoft.com/office/powerpoint/2010/main" val="258863560"/>
              </p:ext>
            </p:extLst>
          </p:nvPr>
        </p:nvGraphicFramePr>
        <p:xfrm>
          <a:off x="583094" y="1657710"/>
          <a:ext cx="5837381" cy="4572000"/>
        </p:xfrm>
        <a:graphic>
          <a:graphicData uri="http://schemas.openxmlformats.org/drawingml/2006/table">
            <a:tbl>
              <a:tblPr firstRow="1" bandRow="1">
                <a:tableStyleId>{5C22544A-7EE6-4342-B048-85BDC9FD1C3A}</a:tableStyleId>
              </a:tblPr>
              <a:tblGrid>
                <a:gridCol w="5837381">
                  <a:extLst>
                    <a:ext uri="{9D8B030D-6E8A-4147-A177-3AD203B41FA5}">
                      <a16:colId xmlns:a16="http://schemas.microsoft.com/office/drawing/2014/main" val="328225040"/>
                    </a:ext>
                  </a:extLst>
                </a:gridCol>
              </a:tblGrid>
              <a:tr h="370840">
                <a:tc>
                  <a:txBody>
                    <a:bodyPr/>
                    <a:lstStyle/>
                    <a:p>
                      <a:r>
                        <a:rPr lang="en-GB" sz="2800" dirty="0">
                          <a:solidFill>
                            <a:schemeClr val="tx1"/>
                          </a:solidFill>
                          <a:latin typeface="+mn-lt"/>
                          <a:cs typeface="Arial" panose="020B0604020202020204" pitchFamily="34" charset="0"/>
                        </a:rPr>
                        <a:t>energy from the sun</a:t>
                      </a:r>
                    </a:p>
                    <a:p>
                      <a:endParaRPr lang="en-GB"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218498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tx1"/>
                          </a:solidFill>
                          <a:latin typeface="+mn-lt"/>
                          <a:cs typeface="Arial" panose="020B0604020202020204" pitchFamily="34" charset="0"/>
                        </a:rPr>
                        <a:t>energy from the heat</a:t>
                      </a:r>
                      <a:r>
                        <a:rPr lang="en-GB" sz="2800" b="1" baseline="0" dirty="0">
                          <a:solidFill>
                            <a:schemeClr val="tx1"/>
                          </a:solidFill>
                          <a:latin typeface="+mn-lt"/>
                          <a:cs typeface="Arial" panose="020B0604020202020204" pitchFamily="34" charset="0"/>
                        </a:rPr>
                        <a:t> of the Earth</a:t>
                      </a:r>
                      <a:endParaRPr lang="en-GB" sz="2800" b="1" dirty="0">
                        <a:solidFill>
                          <a:schemeClr val="tx1"/>
                        </a:solidFill>
                        <a:latin typeface="+mn-lt"/>
                        <a:cs typeface="Arial" panose="020B0604020202020204" pitchFamily="34" charset="0"/>
                      </a:endParaRPr>
                    </a:p>
                    <a:p>
                      <a:endParaRPr lang="en-GB" sz="2800" b="1" dirty="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776923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tx1"/>
                          </a:solidFill>
                          <a:latin typeface="+mn-lt"/>
                          <a:cs typeface="Arial" panose="020B0604020202020204" pitchFamily="34" charset="0"/>
                        </a:rPr>
                        <a:t>energy from the wind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800" b="1"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189239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tx1"/>
                          </a:solidFill>
                          <a:latin typeface="+mn-lt"/>
                          <a:cs typeface="Arial" panose="020B0604020202020204" pitchFamily="34" charset="0"/>
                        </a:rPr>
                        <a:t>energy from </a:t>
                      </a:r>
                      <a:r>
                        <a:rPr lang="en-GB" sz="2800" b="1" baseline="0" dirty="0">
                          <a:solidFill>
                            <a:schemeClr val="tx1"/>
                          </a:solidFill>
                          <a:latin typeface="+mn-lt"/>
                          <a:cs typeface="Arial" panose="020B0604020202020204" pitchFamily="34" charset="0"/>
                        </a:rPr>
                        <a:t>plants</a:t>
                      </a:r>
                      <a:endParaRPr lang="en-GB" sz="2800" b="1" dirty="0">
                        <a:solidFill>
                          <a:schemeClr val="tx1"/>
                        </a:solidFill>
                        <a:latin typeface="+mn-lt"/>
                        <a:cs typeface="Arial" panose="020B0604020202020204" pitchFamily="34" charset="0"/>
                      </a:endParaRPr>
                    </a:p>
                    <a:p>
                      <a:endParaRPr lang="en-GB" sz="2800" b="1" dirty="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895926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tx1"/>
                          </a:solidFill>
                          <a:latin typeface="+mn-lt"/>
                          <a:cs typeface="Arial" panose="020B0604020202020204" pitchFamily="34" charset="0"/>
                        </a:rPr>
                        <a:t>energy from water</a:t>
                      </a:r>
                      <a:endParaRPr lang="en-GB" sz="2800" b="1" dirty="0">
                        <a:solidFill>
                          <a:schemeClr val="dk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2800" b="1"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0472661"/>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355447469"/>
              </p:ext>
            </p:extLst>
          </p:nvPr>
        </p:nvGraphicFramePr>
        <p:xfrm>
          <a:off x="6917721" y="1657710"/>
          <a:ext cx="4179457" cy="4572000"/>
        </p:xfrm>
        <a:graphic>
          <a:graphicData uri="http://schemas.openxmlformats.org/drawingml/2006/table">
            <a:tbl>
              <a:tblPr firstRow="1" bandRow="1">
                <a:tableStyleId>{5C22544A-7EE6-4342-B048-85BDC9FD1C3A}</a:tableStyleId>
              </a:tblPr>
              <a:tblGrid>
                <a:gridCol w="4179457">
                  <a:extLst>
                    <a:ext uri="{9D8B030D-6E8A-4147-A177-3AD203B41FA5}">
                      <a16:colId xmlns:a16="http://schemas.microsoft.com/office/drawing/2014/main" val="328225040"/>
                    </a:ext>
                  </a:extLst>
                </a:gridCol>
              </a:tblGrid>
              <a:tr h="370840">
                <a:tc>
                  <a:txBody>
                    <a:bodyPr/>
                    <a:lstStyle/>
                    <a:p>
                      <a:r>
                        <a:rPr lang="en-GB" sz="2800" dirty="0">
                          <a:solidFill>
                            <a:schemeClr val="tx1"/>
                          </a:solidFill>
                          <a:latin typeface="+mn-lt"/>
                          <a:cs typeface="Arial" panose="020B0604020202020204" pitchFamily="34" charset="0"/>
                        </a:rPr>
                        <a:t>geothermal</a:t>
                      </a:r>
                    </a:p>
                    <a:p>
                      <a:endParaRPr lang="en-GB"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2184984"/>
                  </a:ext>
                </a:extLst>
              </a:tr>
              <a:tr h="370840">
                <a:tc>
                  <a:txBody>
                    <a:bodyPr/>
                    <a:lstStyle/>
                    <a:p>
                      <a:r>
                        <a:rPr lang="en-GB" sz="2800" b="1" dirty="0">
                          <a:latin typeface="+mn-lt"/>
                          <a:cs typeface="Arial" panose="020B0604020202020204" pitchFamily="34" charset="0"/>
                        </a:rPr>
                        <a:t>biomass</a:t>
                      </a:r>
                    </a:p>
                    <a:p>
                      <a:endParaRPr lang="en-GB" sz="2800" b="1" dirty="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776923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b="1" baseline="0" dirty="0">
                          <a:solidFill>
                            <a:schemeClr val="tx1"/>
                          </a:solidFill>
                          <a:latin typeface="+mn-lt"/>
                          <a:cs typeface="Arial" panose="020B0604020202020204" pitchFamily="34" charset="0"/>
                        </a:rPr>
                        <a:t>hydropower</a:t>
                      </a:r>
                      <a:endParaRPr lang="en-GB" sz="2800" b="1" dirty="0">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2800" b="1"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1892394"/>
                  </a:ext>
                </a:extLst>
              </a:tr>
              <a:tr h="370840">
                <a:tc>
                  <a:txBody>
                    <a:bodyPr/>
                    <a:lstStyle/>
                    <a:p>
                      <a:r>
                        <a:rPr lang="en-GB" sz="2800" b="1" dirty="0">
                          <a:latin typeface="+mn-lt"/>
                          <a:cs typeface="Arial" panose="020B0604020202020204" pitchFamily="34" charset="0"/>
                        </a:rPr>
                        <a:t>wind power</a:t>
                      </a:r>
                    </a:p>
                    <a:p>
                      <a:endParaRPr lang="en-GB" sz="2800" b="1" dirty="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895926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b="1" dirty="0">
                          <a:solidFill>
                            <a:schemeClr val="tx1"/>
                          </a:solidFill>
                          <a:latin typeface="+mn-lt"/>
                          <a:cs typeface="Arial" panose="020B0604020202020204" pitchFamily="34" charset="0"/>
                        </a:rPr>
                        <a:t>solar</a:t>
                      </a:r>
                      <a:r>
                        <a:rPr lang="en-GB" sz="2800" b="1" baseline="0" dirty="0">
                          <a:solidFill>
                            <a:schemeClr val="tx1"/>
                          </a:solidFill>
                          <a:latin typeface="+mn-lt"/>
                          <a:cs typeface="Arial" panose="020B0604020202020204" pitchFamily="34" charset="0"/>
                        </a:rPr>
                        <a:t> power</a:t>
                      </a:r>
                      <a:endParaRPr lang="en-GB" sz="2800" b="1" dirty="0">
                        <a:solidFill>
                          <a:schemeClr val="dk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2800" b="1"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0472661"/>
                  </a:ext>
                </a:extLst>
              </a:tr>
            </a:tbl>
          </a:graphicData>
        </a:graphic>
      </p:graphicFrame>
    </p:spTree>
    <p:extLst>
      <p:ext uri="{BB962C8B-B14F-4D97-AF65-F5344CB8AC3E}">
        <p14:creationId xmlns:p14="http://schemas.microsoft.com/office/powerpoint/2010/main" val="753485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02888" y="1088483"/>
            <a:ext cx="9365813" cy="2021451"/>
          </a:xfrm>
          <a:prstGeom prst="rect">
            <a:avLst/>
          </a:prstGeom>
        </p:spPr>
        <p:txBody>
          <a:bodyPr wrap="square">
            <a:spAutoFit/>
          </a:bodyPr>
          <a:lstStyle/>
          <a:p>
            <a:pPr>
              <a:lnSpc>
                <a:spcPct val="107000"/>
              </a:lnSpc>
              <a:spcAft>
                <a:spcPts val="800"/>
              </a:spcAft>
            </a:pPr>
            <a:r>
              <a:rPr lang="en-GB" sz="2400" dirty="0">
                <a:ea typeface="Calibri" panose="020F0502020204030204" pitchFamily="34" charset="0"/>
                <a:cs typeface="Times New Roman" panose="02020603050405020304" pitchFamily="18" charset="0"/>
              </a:rPr>
              <a:t>Scientists and engineers are finding clever ways to produce energy for heating and electricity from natural, </a:t>
            </a:r>
            <a:r>
              <a:rPr lang="en-GB" sz="2400" b="1" dirty="0">
                <a:ea typeface="Calibri" panose="020F0502020204030204" pitchFamily="34" charset="0"/>
                <a:cs typeface="Times New Roman" panose="02020603050405020304" pitchFamily="18" charset="0"/>
              </a:rPr>
              <a:t>sustainable</a:t>
            </a:r>
            <a:r>
              <a:rPr lang="en-GB" sz="2400" dirty="0">
                <a:ea typeface="Calibri" panose="020F0502020204030204" pitchFamily="34" charset="0"/>
                <a:cs typeface="Times New Roman" panose="02020603050405020304" pitchFamily="18" charset="0"/>
              </a:rPr>
              <a:t> sources such as plants.</a:t>
            </a:r>
          </a:p>
          <a:p>
            <a:pPr>
              <a:spcAft>
                <a:spcPts val="825"/>
              </a:spcAft>
            </a:pPr>
            <a:endParaRPr lang="en-GB" dirty="0">
              <a:ea typeface="Calibri" panose="020F0502020204030204" pitchFamily="34" charset="0"/>
            </a:endParaRPr>
          </a:p>
          <a:p>
            <a:pPr>
              <a:spcAft>
                <a:spcPts val="825"/>
              </a:spcAft>
            </a:pPr>
            <a:endParaRPr lang="en-GB" dirty="0">
              <a:ea typeface="Calibri" panose="020F0502020204030204" pitchFamily="34" charset="0"/>
            </a:endParaRPr>
          </a:p>
          <a:p>
            <a:pPr>
              <a:spcAft>
                <a:spcPts val="825"/>
              </a:spcAft>
            </a:pPr>
            <a:endParaRPr lang="en-GB" dirty="0">
              <a:ea typeface="Calibri" panose="020F0502020204030204" pitchFamily="34" charset="0"/>
            </a:endParaRPr>
          </a:p>
        </p:txBody>
      </p:sp>
      <p:sp>
        <p:nvSpPr>
          <p:cNvPr id="4" name="Rectangle 3"/>
          <p:cNvSpPr/>
          <p:nvPr/>
        </p:nvSpPr>
        <p:spPr>
          <a:xfrm>
            <a:off x="2346726" y="351002"/>
            <a:ext cx="9130937" cy="461665"/>
          </a:xfrm>
          <a:prstGeom prst="rect">
            <a:avLst/>
          </a:prstGeom>
        </p:spPr>
        <p:txBody>
          <a:bodyPr wrap="square">
            <a:spAutoFit/>
          </a:bodyPr>
          <a:lstStyle/>
          <a:p>
            <a:r>
              <a:rPr lang="en-GB" sz="2400" dirty="0"/>
              <a:t>Rethinking energy sources: one company’s solution . . .  </a:t>
            </a:r>
          </a:p>
        </p:txBody>
      </p:sp>
      <p:sp>
        <p:nvSpPr>
          <p:cNvPr id="7" name="Rectangle 6"/>
          <p:cNvSpPr/>
          <p:nvPr/>
        </p:nvSpPr>
        <p:spPr>
          <a:xfrm>
            <a:off x="764506" y="5888411"/>
            <a:ext cx="10494028" cy="470000"/>
          </a:xfrm>
          <a:prstGeom prst="rect">
            <a:avLst/>
          </a:prstGeom>
        </p:spPr>
        <p:txBody>
          <a:bodyPr wrap="square">
            <a:spAutoFit/>
          </a:bodyPr>
          <a:lstStyle/>
          <a:p>
            <a:pPr>
              <a:lnSpc>
                <a:spcPct val="107000"/>
              </a:lnSpc>
              <a:spcAft>
                <a:spcPts val="800"/>
              </a:spcAft>
            </a:pPr>
            <a:r>
              <a:rPr lang="en-GB" sz="2400" dirty="0">
                <a:ea typeface="Calibri" panose="020F0502020204030204" pitchFamily="34" charset="0"/>
                <a:cs typeface="Times New Roman" panose="02020603050405020304" pitchFamily="18" charset="0"/>
              </a:rPr>
              <a:t>A special tank uses </a:t>
            </a:r>
            <a:r>
              <a:rPr lang="en-GB" sz="2400" b="1" dirty="0">
                <a:ea typeface="Calibri" panose="020F0502020204030204" pitchFamily="34" charset="0"/>
                <a:cs typeface="Times New Roman" panose="02020603050405020304" pitchFamily="18" charset="0"/>
              </a:rPr>
              <a:t>micro-organisms</a:t>
            </a:r>
            <a:r>
              <a:rPr lang="en-GB" sz="2400" dirty="0">
                <a:ea typeface="Calibri" panose="020F0502020204030204" pitchFamily="34" charset="0"/>
                <a:cs typeface="Times New Roman" panose="02020603050405020304" pitchFamily="18" charset="0"/>
              </a:rPr>
              <a:t> (bacteria) to break down and change plants.</a:t>
            </a:r>
          </a:p>
        </p:txBody>
      </p:sp>
      <p:pic>
        <p:nvPicPr>
          <p:cNvPr id="6" name="Picture 5">
            <a:extLst>
              <a:ext uri="{FF2B5EF4-FFF2-40B4-BE49-F238E27FC236}">
                <a16:creationId xmlns:a16="http://schemas.microsoft.com/office/drawing/2014/main" id="{030B7009-BA01-4F2C-8095-C15A076720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3760" y="2306482"/>
            <a:ext cx="4928347" cy="3285565"/>
          </a:xfrm>
          <a:prstGeom prst="rect">
            <a:avLst/>
          </a:prstGeom>
        </p:spPr>
      </p:pic>
    </p:spTree>
    <p:extLst>
      <p:ext uri="{BB962C8B-B14F-4D97-AF65-F5344CB8AC3E}">
        <p14:creationId xmlns:p14="http://schemas.microsoft.com/office/powerpoint/2010/main" val="1117871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678871" y="310983"/>
            <a:ext cx="10861963" cy="865173"/>
          </a:xfrm>
          <a:prstGeom prst="rect">
            <a:avLst/>
          </a:prstGeom>
        </p:spPr>
        <p:txBody>
          <a:bodyPr wrap="square">
            <a:spAutoFit/>
          </a:bodyPr>
          <a:lstStyle/>
          <a:p>
            <a:pPr>
              <a:lnSpc>
                <a:spcPct val="107000"/>
              </a:lnSpc>
              <a:spcAft>
                <a:spcPts val="800"/>
              </a:spcAft>
            </a:pPr>
            <a:r>
              <a:rPr lang="en-GB" sz="2400" dirty="0">
                <a:ea typeface="Calibri" panose="020F0502020204030204" pitchFamily="34" charset="0"/>
                <a:cs typeface="Times New Roman" panose="02020603050405020304" pitchFamily="18" charset="0"/>
              </a:rPr>
              <a:t>The plants are loaded into a ‘digestion’ tank and they stay there for around forty days at a temperature of 37</a:t>
            </a:r>
            <a:r>
              <a:rPr lang="en-GB" sz="2400" baseline="30000" dirty="0">
                <a:ea typeface="Calibri" panose="020F0502020204030204" pitchFamily="34" charset="0"/>
                <a:cs typeface="Times New Roman" panose="02020603050405020304" pitchFamily="18" charset="0"/>
              </a:rPr>
              <a:t>o</a:t>
            </a:r>
            <a:r>
              <a:rPr lang="en-GB" sz="2400" dirty="0">
                <a:ea typeface="Calibri" panose="020F0502020204030204" pitchFamily="34" charset="0"/>
                <a:cs typeface="Times New Roman" panose="02020603050405020304" pitchFamily="18" charset="0"/>
              </a:rPr>
              <a:t>C (our body temperature). </a:t>
            </a:r>
          </a:p>
        </p:txBody>
      </p:sp>
      <p:sp>
        <p:nvSpPr>
          <p:cNvPr id="7" name="Rectangle 6"/>
          <p:cNvSpPr/>
          <p:nvPr/>
        </p:nvSpPr>
        <p:spPr>
          <a:xfrm>
            <a:off x="872834" y="4472023"/>
            <a:ext cx="10460184" cy="865173"/>
          </a:xfrm>
          <a:prstGeom prst="rect">
            <a:avLst/>
          </a:prstGeom>
        </p:spPr>
        <p:txBody>
          <a:bodyPr wrap="square">
            <a:spAutoFit/>
          </a:bodyPr>
          <a:lstStyle/>
          <a:p>
            <a:pPr>
              <a:lnSpc>
                <a:spcPct val="107000"/>
              </a:lnSpc>
              <a:spcAft>
                <a:spcPts val="800"/>
              </a:spcAft>
            </a:pPr>
            <a:r>
              <a:rPr lang="en-GB" sz="2400" dirty="0">
                <a:ea typeface="Calibri" panose="020F0502020204030204" pitchFamily="34" charset="0"/>
                <a:cs typeface="Times New Roman" panose="02020603050405020304" pitchFamily="18" charset="0"/>
              </a:rPr>
              <a:t>It is stirred to help release a natural gas. This gas is sent through a pipe to a storage tank. It can be burned to power a generator and produce electricity and heat. </a:t>
            </a:r>
          </a:p>
        </p:txBody>
      </p:sp>
      <p:sp>
        <p:nvSpPr>
          <p:cNvPr id="8" name="Rectangle 7"/>
          <p:cNvSpPr/>
          <p:nvPr/>
        </p:nvSpPr>
        <p:spPr>
          <a:xfrm>
            <a:off x="858982" y="5504582"/>
            <a:ext cx="10474036" cy="865173"/>
          </a:xfrm>
          <a:prstGeom prst="rect">
            <a:avLst/>
          </a:prstGeom>
        </p:spPr>
        <p:txBody>
          <a:bodyPr wrap="square">
            <a:spAutoFit/>
          </a:bodyPr>
          <a:lstStyle/>
          <a:p>
            <a:pPr>
              <a:lnSpc>
                <a:spcPct val="107000"/>
              </a:lnSpc>
              <a:spcAft>
                <a:spcPts val="800"/>
              </a:spcAft>
            </a:pPr>
            <a:r>
              <a:rPr lang="en-GB" sz="2400" dirty="0">
                <a:ea typeface="Calibri" panose="020F0502020204030204" pitchFamily="34" charset="0"/>
                <a:cs typeface="Times New Roman" panose="02020603050405020304" pitchFamily="18" charset="0"/>
              </a:rPr>
              <a:t>Any plant material remaining is sent back to the farm and used to improve the soil as a fertiliser and grow healthy crops.</a:t>
            </a:r>
          </a:p>
        </p:txBody>
      </p:sp>
      <p:pic>
        <p:nvPicPr>
          <p:cNvPr id="3" name="Picture 2">
            <a:extLst>
              <a:ext uri="{FF2B5EF4-FFF2-40B4-BE49-F238E27FC236}">
                <a16:creationId xmlns:a16="http://schemas.microsoft.com/office/drawing/2014/main" id="{E10F0471-5583-42DA-A00E-DDD7799E21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7146" y="1363855"/>
            <a:ext cx="4884120" cy="2920469"/>
          </a:xfrm>
          <a:prstGeom prst="rect">
            <a:avLst/>
          </a:prstGeom>
        </p:spPr>
      </p:pic>
    </p:spTree>
    <p:extLst>
      <p:ext uri="{BB962C8B-B14F-4D97-AF65-F5344CB8AC3E}">
        <p14:creationId xmlns:p14="http://schemas.microsoft.com/office/powerpoint/2010/main" val="394299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860564" y="1139965"/>
            <a:ext cx="10569436" cy="1362937"/>
          </a:xfrm>
          <a:prstGeom prst="rect">
            <a:avLst/>
          </a:prstGeom>
        </p:spPr>
        <p:txBody>
          <a:bodyPr wrap="square">
            <a:spAutoFit/>
          </a:bodyPr>
          <a:lstStyle/>
          <a:p>
            <a:pPr>
              <a:lnSpc>
                <a:spcPct val="107000"/>
              </a:lnSpc>
              <a:spcAft>
                <a:spcPts val="800"/>
              </a:spcAft>
            </a:pPr>
            <a:r>
              <a:rPr lang="en-GB" sz="2400" dirty="0">
                <a:ea typeface="Calibri" panose="020F0502020204030204" pitchFamily="34" charset="0"/>
                <a:cs typeface="Times New Roman" panose="02020603050405020304" pitchFamily="18" charset="0"/>
              </a:rPr>
              <a:t>Thomas Swan in County Durham, England is an example of a company that uses plants specially grown in local farms less than ten miles away as their fuel. </a:t>
            </a:r>
          </a:p>
          <a:p>
            <a:pPr>
              <a:lnSpc>
                <a:spcPct val="107000"/>
              </a:lnSpc>
              <a:spcAft>
                <a:spcPts val="800"/>
              </a:spcAft>
            </a:pPr>
            <a:r>
              <a:rPr lang="en-GB" sz="2400" dirty="0">
                <a:ea typeface="Calibri" panose="020F0502020204030204" pitchFamily="34" charset="0"/>
                <a:cs typeface="Times New Roman" panose="02020603050405020304" pitchFamily="18" charset="0"/>
              </a:rPr>
              <a:t>They aim to achieve 100% renewable electricity on their site in the next few years.</a:t>
            </a:r>
          </a:p>
        </p:txBody>
      </p:sp>
      <p:sp>
        <p:nvSpPr>
          <p:cNvPr id="4" name="Rectangle 3"/>
          <p:cNvSpPr/>
          <p:nvPr/>
        </p:nvSpPr>
        <p:spPr>
          <a:xfrm>
            <a:off x="860564" y="5675985"/>
            <a:ext cx="10569436" cy="865173"/>
          </a:xfrm>
          <a:prstGeom prst="rect">
            <a:avLst/>
          </a:prstGeom>
        </p:spPr>
        <p:txBody>
          <a:bodyPr wrap="square">
            <a:spAutoFit/>
          </a:bodyPr>
          <a:lstStyle/>
          <a:p>
            <a:pPr>
              <a:lnSpc>
                <a:spcPct val="107000"/>
              </a:lnSpc>
              <a:spcAft>
                <a:spcPts val="800"/>
              </a:spcAft>
            </a:pPr>
            <a:r>
              <a:rPr lang="en-GB" sz="2400" dirty="0">
                <a:ea typeface="Calibri" panose="020F0502020204030204" pitchFamily="34" charset="0"/>
                <a:cs typeface="Times New Roman" panose="02020603050405020304" pitchFamily="18" charset="0"/>
              </a:rPr>
              <a:t>Using plants to generate heat and electricity is cheaper for companies and better for the environment. </a:t>
            </a:r>
          </a:p>
        </p:txBody>
      </p:sp>
      <p:pic>
        <p:nvPicPr>
          <p:cNvPr id="3" name="Picture 2">
            <a:extLst>
              <a:ext uri="{FF2B5EF4-FFF2-40B4-BE49-F238E27FC236}">
                <a16:creationId xmlns:a16="http://schemas.microsoft.com/office/drawing/2014/main" id="{7A4A242A-B852-446C-A160-1F7DE8F6FF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770" y="-131726"/>
            <a:ext cx="2147070" cy="1288242"/>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6221" y="2697867"/>
            <a:ext cx="3810000" cy="2563091"/>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6065" y="2697867"/>
            <a:ext cx="3855475" cy="2570317"/>
          </a:xfrm>
          <a:prstGeom prst="rect">
            <a:avLst/>
          </a:prstGeom>
        </p:spPr>
      </p:pic>
    </p:spTree>
    <p:extLst>
      <p:ext uri="{BB962C8B-B14F-4D97-AF65-F5344CB8AC3E}">
        <p14:creationId xmlns:p14="http://schemas.microsoft.com/office/powerpoint/2010/main" val="3584336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221309" y="4483854"/>
            <a:ext cx="1737848" cy="369332"/>
          </a:xfrm>
          <a:prstGeom prst="rect">
            <a:avLst/>
          </a:prstGeom>
        </p:spPr>
        <p:txBody>
          <a:bodyPr wrap="none">
            <a:spAutoFit/>
          </a:bodyPr>
          <a:lstStyle/>
          <a:p>
            <a:r>
              <a:rPr lang="en-US" dirty="0" err="1">
                <a:hlinkClick r:id="rId3"/>
              </a:rPr>
              <a:t>www.ciec.org.uk</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6844" y="2451538"/>
            <a:ext cx="1506778" cy="1670445"/>
          </a:xfrm>
          <a:prstGeom prst="rect">
            <a:avLst/>
          </a:prstGeom>
        </p:spPr>
      </p:pic>
    </p:spTree>
    <p:extLst>
      <p:ext uri="{BB962C8B-B14F-4D97-AF65-F5344CB8AC3E}">
        <p14:creationId xmlns:p14="http://schemas.microsoft.com/office/powerpoint/2010/main" val="494040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TotalTime>
  <Words>870</Words>
  <Application>Microsoft Office PowerPoint</Application>
  <PresentationFormat>Widescreen</PresentationFormat>
  <Paragraphs>51</Paragraphs>
  <Slides>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Sustainable sources of energy – which plant material?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1</dc:title>
  <dc:creator>Nicky Waller</dc:creator>
  <cp:lastModifiedBy>Jo Eastwood</cp:lastModifiedBy>
  <cp:revision>55</cp:revision>
  <dcterms:created xsi:type="dcterms:W3CDTF">2019-03-06T11:45:51Z</dcterms:created>
  <dcterms:modified xsi:type="dcterms:W3CDTF">2019-12-17T17:42:43Z</dcterms:modified>
</cp:coreProperties>
</file>